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503030501040103" pitchFamily="34" charset="0"/>
      <p:regular r:id="rId12"/>
    </p:embeddedFont>
    <p:embeddedFont>
      <p:font typeface="Codec Pro" pitchFamily="2" charset="0"/>
      <p:regular r:id="rId13"/>
    </p:embeddedFont>
    <p:embeddedFont>
      <p:font typeface="Codec Pro Bold" pitchFamily="2" charset="0"/>
      <p:regular r:id="rId14"/>
      <p:bold r:id="rId15"/>
    </p:embeddedFont>
    <p:embeddedFont>
      <p:font typeface="Cy Grotesk Grand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0" y="-114300"/>
            <a:ext cx="22227372" cy="10287000"/>
          </a:xfrm>
          <a:custGeom>
            <a:avLst/>
            <a:gdLst/>
            <a:ahLst/>
            <a:cxnLst/>
            <a:rect l="l" t="t" r="r" b="b"/>
            <a:pathLst>
              <a:path w="22227372" h="10287000">
                <a:moveTo>
                  <a:pt x="0" y="0"/>
                </a:moveTo>
                <a:lnTo>
                  <a:pt x="22227372" y="0"/>
                </a:lnTo>
                <a:lnTo>
                  <a:pt x="222273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97" b="-20115"/>
            </a:stretch>
          </a:blipFill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3" name="Freeform 3"/>
          <p:cNvSpPr/>
          <p:nvPr/>
        </p:nvSpPr>
        <p:spPr>
          <a:xfrm rot="95451">
            <a:off x="12179192" y="-6528126"/>
            <a:ext cx="9664839" cy="9157435"/>
          </a:xfrm>
          <a:custGeom>
            <a:avLst/>
            <a:gdLst/>
            <a:ahLst/>
            <a:cxnLst/>
            <a:rect l="l" t="t" r="r" b="b"/>
            <a:pathLst>
              <a:path w="9664839" h="9157435">
                <a:moveTo>
                  <a:pt x="0" y="0"/>
                </a:moveTo>
                <a:lnTo>
                  <a:pt x="9664839" y="0"/>
                </a:lnTo>
                <a:lnTo>
                  <a:pt x="9664839" y="9157435"/>
                </a:lnTo>
                <a:lnTo>
                  <a:pt x="0" y="9157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99092" y="-596820"/>
            <a:ext cx="4720984" cy="3035198"/>
          </a:xfrm>
          <a:custGeom>
            <a:avLst/>
            <a:gdLst/>
            <a:ahLst/>
            <a:cxnLst/>
            <a:rect l="l" t="t" r="r" b="b"/>
            <a:pathLst>
              <a:path w="4720984" h="3035198">
                <a:moveTo>
                  <a:pt x="0" y="0"/>
                </a:moveTo>
                <a:lnTo>
                  <a:pt x="4720984" y="0"/>
                </a:lnTo>
                <a:lnTo>
                  <a:pt x="4720984" y="3035197"/>
                </a:lnTo>
                <a:lnTo>
                  <a:pt x="0" y="3035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74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4501" y="5827374"/>
            <a:ext cx="17078369" cy="81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1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193400" y="5177851"/>
            <a:ext cx="6461514" cy="52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281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-Ai Multimodel Chatbot for InfoTunnel</a:t>
            </a:r>
          </a:p>
        </p:txBody>
      </p:sp>
      <p:sp>
        <p:nvSpPr>
          <p:cNvPr id="7" name="Freeform 7"/>
          <p:cNvSpPr/>
          <p:nvPr/>
        </p:nvSpPr>
        <p:spPr>
          <a:xfrm>
            <a:off x="-2438400" y="5869294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6810" y="7144036"/>
            <a:ext cx="7787990" cy="2650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Team 14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Suraj </a:t>
            </a:r>
            <a:r>
              <a:rPr lang="en-US" sz="30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Poldas</a:t>
            </a:r>
            <a:endParaRPr lang="en-US" sz="3000" b="1" dirty="0">
              <a:solidFill>
                <a:srgbClr val="EDECED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Saivarun</a:t>
            </a: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Tanjore Raghavendra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Mano </a:t>
            </a:r>
            <a:r>
              <a:rPr lang="en-US" sz="30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Sappa</a:t>
            </a: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Harsha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Mohammed </a:t>
            </a:r>
            <a:r>
              <a:rPr lang="en-US" sz="30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Tareq</a:t>
            </a: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Sajjad Ali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00620" y="8532812"/>
            <a:ext cx="3850570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Course Information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NLP AIT526 001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Dr. </a:t>
            </a:r>
            <a:r>
              <a:rPr lang="en-US" sz="3000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Lindi</a:t>
            </a:r>
            <a:r>
              <a:rPr lang="en-US" sz="3000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Liao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9131" y="3996751"/>
            <a:ext cx="741142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10"/>
              </a:lnSpc>
              <a:spcBef>
                <a:spcPct val="0"/>
              </a:spcBef>
            </a:pPr>
            <a:r>
              <a:rPr lang="en-US" sz="8425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</a:t>
            </a:r>
            <a:r>
              <a:rPr lang="en-US" sz="8425">
                <a:solidFill>
                  <a:srgbClr val="FFDE59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3.0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451">
            <a:off x="14259967" y="-3608639"/>
            <a:ext cx="8686892" cy="8230830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2" y="0"/>
                </a:lnTo>
                <a:lnTo>
                  <a:pt x="8686892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7833"/>
            <a:ext cx="17259300" cy="1382567"/>
            <a:chOff x="0" y="0"/>
            <a:chExt cx="23012400" cy="184342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506200" cy="995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69"/>
                </a:lnSpc>
                <a:spcBef>
                  <a:spcPct val="0"/>
                </a:spcBef>
              </a:pPr>
              <a:r>
                <a:rPr lang="en-US" sz="4891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REFERENCES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288851" y="1080886"/>
              <a:ext cx="9723549" cy="762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41927">
            <a:off x="-2881103" y="7286523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4269" y="1072310"/>
            <a:ext cx="16608612" cy="902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LangChain Documentation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LangChain. (2023). LangChain Documentation. Retrieved from https://langchain.com/docs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Meta's Llama Model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Meta AI. (2023). Llama: Open and Efficient Foundation Language Models. Retrieved from https://www.llama.com/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FAISS: Facebook AI Similarity Search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Facebook AI Research. (2021). FAISS: A library for efficient similarity search and clustering of dense vectors. Retrieved from https://github.com/facebookresearch/faiss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Hugging Face Transformers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Hugging Face. (2023). Transformers Library. Retrieved from https://huggingface.co/transformers/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OpenAI Whisper Model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OpenAI. (2023). Whisper: Robust Speech Recognition via Large-Scale Weakly Supervised Training. Retrieved from https://openai.com/research/whisper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Streamlit Inc. (2023).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 Streamlit Documentation. Retrieved from https://docs.streamlit.io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Dr. Lindi Liao’s Materials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Liao, L. (2023). NLP and Machine Learning Course Resources. Retrieved from Dr. Liao's Resources.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79"/>
              </a:lnSpc>
            </a:pPr>
            <a:r>
              <a:rPr lang="en-US" sz="1985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Scraping from InfoTunnel</a:t>
            </a:r>
          </a:p>
          <a:p>
            <a:pPr marL="428594" lvl="1" indent="-214297" algn="just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Federal Highway Administration (FHWA). (2023). InfoTunnel Database. Retrieved from https://infotechnology.fhwa.dot.gov/tunnel/</a:t>
            </a:r>
          </a:p>
          <a:p>
            <a:pPr algn="just">
              <a:lnSpc>
                <a:spcPts val="2779"/>
              </a:lnSpc>
            </a:pPr>
            <a:endParaRPr lang="en-US" sz="1985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2417">
            <a:off x="-4992100" y="-6006289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0987" y="1779843"/>
            <a:ext cx="16646026" cy="759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 today’s rapidly growing information age, retrieving accurate and relevant information from vast datasets is a critical challenge. General QA systems often lack domain-specificity, resulting in inefficient and irrelevant responses, which diminishes their utility in specialized fields. DARIA 3.0 (InfoTunnel) was created to address this gap by combining cutting-edge NLP and AI technologies to deliver fast, accurate, and domain-specific query resolutions.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endParaRPr lang="en-US" sz="2365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system utilizes Large Language Models (LLMs), including Meta’s Llama and Phi-3.5-mini-instruct, to understand and generate nuanced, context-aware responses. It also incorporates a powerful FAISS-based knowledge indexing system, which allows for efficient real-time retrieval of relevant information from raw and fine-tuned datasets. This ensures DARIA 3.0 can deliver precise answers tailored to complex domain-specific queries.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endParaRPr lang="en-US" sz="2365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Going beyond text input, DARIA 3.0 integrates voice transcription capabilities using OpenAI’s Whisper model, making it versatile and accessible for users seeking hands-free interaction. Its deployment on a sleek Streamlit interface provides a seamless, interactive user experience, bridging the gap between advanced backend systems and everyday users.</a:t>
            </a:r>
          </a:p>
          <a:p>
            <a:pPr algn="just">
              <a:lnSpc>
                <a:spcPts val="3311"/>
              </a:lnSpc>
              <a:spcBef>
                <a:spcPct val="0"/>
              </a:spcBef>
            </a:pPr>
            <a:endParaRPr lang="en-US" sz="2365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DARIA 3.0 represents a transformative step in QA systems, offering a solution that balances speed, accuracy, and user engagement, ultimately enhancing how information is accessed in specialized fields.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0987" y="163372"/>
            <a:ext cx="1338647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9489"/>
            <a:ext cx="10251970" cy="1658422"/>
            <a:chOff x="0" y="0"/>
            <a:chExt cx="13669293" cy="221122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669293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1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OBJECTIVES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79715"/>
              <a:ext cx="13669293" cy="831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322014">
            <a:off x="11589302" y="-8039194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80"/>
                </a:lnTo>
                <a:lnTo>
                  <a:pt x="0" y="9787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881103" y="6734073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8" name="Freeform 8"/>
          <p:cNvSpPr/>
          <p:nvPr/>
        </p:nvSpPr>
        <p:spPr>
          <a:xfrm rot="7451897">
            <a:off x="-4366982" y="-5715569"/>
            <a:ext cx="22711779" cy="21718138"/>
          </a:xfrm>
          <a:custGeom>
            <a:avLst/>
            <a:gdLst/>
            <a:ahLst/>
            <a:cxnLst/>
            <a:rect l="l" t="t" r="r" b="b"/>
            <a:pathLst>
              <a:path w="22711779" h="21718138">
                <a:moveTo>
                  <a:pt x="0" y="0"/>
                </a:moveTo>
                <a:lnTo>
                  <a:pt x="22711779" y="0"/>
                </a:lnTo>
                <a:lnTo>
                  <a:pt x="22711779" y="21718138"/>
                </a:lnTo>
                <a:lnTo>
                  <a:pt x="0" y="21718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55030" y="1316038"/>
            <a:ext cx="16377940" cy="84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329" lvl="1" indent="-258164" algn="just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These objectives lay the foundation for the DARIA 3.0 project by clearly outlining its goals and the technologies involved:</a:t>
            </a:r>
          </a:p>
          <a:p>
            <a:pPr algn="just">
              <a:lnSpc>
                <a:spcPts val="3348"/>
              </a:lnSpc>
            </a:pPr>
            <a:endParaRPr lang="en-US" sz="23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11683" lvl="1" indent="-255842" algn="just">
              <a:lnSpc>
                <a:spcPts val="3318"/>
              </a:lnSpc>
              <a:buFont typeface="Arial"/>
              <a:buChar char="•"/>
            </a:pPr>
            <a:r>
              <a:rPr lang="en-US" sz="237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Core Functionality: The first objective focuses on creating a chatbot (DARIA 3.0) for domain-specific query resolution. This ensures that the system serves as an expert assistant within a specialized domain (e.g., tunnels, steel structures, testing methods).</a:t>
            </a:r>
          </a:p>
          <a:p>
            <a:pPr algn="just">
              <a:lnSpc>
                <a:spcPts val="3348"/>
              </a:lnSpc>
            </a:pPr>
            <a:endParaRPr lang="en-US" sz="237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16329" lvl="1" indent="-258164" algn="just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Use of LLMs: The second objective explains how advanced language models (like Llama and Phi-3.5) are being utilized to help the system understand complex queries and generate responses that match the domain's knowledge base.</a:t>
            </a:r>
          </a:p>
          <a:p>
            <a:pPr algn="just">
              <a:lnSpc>
                <a:spcPts val="3348"/>
              </a:lnSpc>
            </a:pPr>
            <a:endParaRPr lang="en-US" sz="23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16329" lvl="1" indent="-258164" algn="just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Search and Retrieval: The third objective outlines how the system retrieves the most relevant answers using FAISS for efficient information retrieval. Embedding the data allows for better representation of textual information for querying.</a:t>
            </a:r>
          </a:p>
          <a:p>
            <a:pPr algn="just">
              <a:lnSpc>
                <a:spcPts val="3348"/>
              </a:lnSpc>
            </a:pPr>
            <a:endParaRPr lang="en-US" sz="23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16329" lvl="1" indent="-258164" algn="just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Voice Integration: The fourth objective emphasizes the inclusion of voice-to-text capabilities, allowing users to interact with the system more naturally.</a:t>
            </a:r>
          </a:p>
          <a:p>
            <a:pPr algn="just">
              <a:lnSpc>
                <a:spcPts val="3348"/>
              </a:lnSpc>
            </a:pPr>
            <a:endParaRPr lang="en-US" sz="2391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16329" lvl="1" indent="-258164" algn="just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User Interface: The last objective focuses on providing an intuitive user interface using Streamlit, making it accessible and easy to navigate for users.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21245" r="-35120" b="-115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2905" y="2499437"/>
            <a:ext cx="16154970" cy="4953440"/>
          </a:xfrm>
          <a:custGeom>
            <a:avLst/>
            <a:gdLst/>
            <a:ahLst/>
            <a:cxnLst/>
            <a:rect l="l" t="t" r="r" b="b"/>
            <a:pathLst>
              <a:path w="16154970" h="4953440">
                <a:moveTo>
                  <a:pt x="0" y="0"/>
                </a:moveTo>
                <a:lnTo>
                  <a:pt x="16154970" y="0"/>
                </a:lnTo>
                <a:lnTo>
                  <a:pt x="16154970" y="4953440"/>
                </a:lnTo>
                <a:lnTo>
                  <a:pt x="0" y="4953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04800"/>
            <a:ext cx="10109034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SYSTEM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87875" y="723"/>
            <a:ext cx="1297901" cy="1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8858">
            <a:off x="-1268304" y="2067674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9034" y="163372"/>
            <a:ext cx="1623060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</a:pPr>
            <a:r>
              <a:rPr lang="en-US" sz="45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DATASET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9034" y="1313215"/>
            <a:ext cx="16589931" cy="833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Source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Data scraped from InfoTunnel, focusing on nondestructive testing methods for tunnels and steel structures.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Format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JSON files, comprising raw scraped content and fine-tuned data for NLP tasks.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Fields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Context: Detailed descriptions of techniques and principles.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Question: Queries for QA training and testing.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Answer: Ground truth responses.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Prompt/Completion: Input-output pairs for model fine-tuning.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Images: URLs linking to visual data or technical illustrations.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Preprocessing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Cleaned data by removing duplicates and irrelevant entries.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Embedded text using sentence-transformer embeddings for FAISS-based indexing.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Leveraged LangChain for Retrieval-Augmented Generation (RAG) to enable efficient query resolution.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-2881103" y="6734073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322014">
            <a:off x="10497810" y="-857150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3" y="0"/>
                </a:lnTo>
                <a:lnTo>
                  <a:pt x="10329583" y="9787280"/>
                </a:lnTo>
                <a:lnTo>
                  <a:pt x="0" y="978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6923"/>
            <a:ext cx="1142486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PROPOSED SOLUTION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33450"/>
            <a:ext cx="16259175" cy="146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  <a:spcBef>
                <a:spcPct val="0"/>
              </a:spcBef>
            </a:pPr>
            <a:r>
              <a:rPr lang="en-US" sz="2713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 DARIA 3.0 QA system employs cutting-edge technologies to deliver precise, domain-specific query resolution</a:t>
            </a:r>
          </a:p>
          <a:p>
            <a:pPr algn="just">
              <a:lnSpc>
                <a:spcPts val="3799"/>
              </a:lnSpc>
              <a:spcBef>
                <a:spcPct val="0"/>
              </a:spcBef>
            </a:pPr>
            <a:endParaRPr lang="en-US" sz="2713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13153"/>
            <a:ext cx="4781300" cy="672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Core Technologies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Meta’s Llama 3B and Phi-3.5 for accurate, context-aware responses.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FAISS Vector-based knowledge retrieval for efficient context indexing.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LangChain Retrieval-Augmented Generation (RAG) to combine embeddings with LLMs.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Whisper Model for enabling seamless voice-to-text interaction.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41134" y="2664932"/>
            <a:ext cx="4636838" cy="672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Work Flow</a:t>
            </a: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Data Processing:</a:t>
            </a: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JSON datasets are embedded and indexed using Hugging Face models.</a:t>
            </a:r>
          </a:p>
          <a:p>
            <a:pPr algn="l">
              <a:lnSpc>
                <a:spcPts val="3251"/>
              </a:lnSpc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Knowledge Retrieval: </a:t>
            </a: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FAISS retrieves relevant context, passed to LLMs for response generation.</a:t>
            </a:r>
          </a:p>
          <a:p>
            <a:pPr algn="l">
              <a:lnSpc>
                <a:spcPts val="3251"/>
              </a:lnSpc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User Interface: </a:t>
            </a: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Real-time responses via a sleek Streamlit platform for text and voice inputs.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53568" y="2664932"/>
            <a:ext cx="4636838" cy="467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Advantages</a:t>
            </a: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Accuracy: Tailored to domain-specific data.</a:t>
            </a:r>
          </a:p>
          <a:p>
            <a:pPr algn="l">
              <a:lnSpc>
                <a:spcPts val="3251"/>
              </a:lnSpc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Efficiency: Rapid retrieval and response generation.</a:t>
            </a:r>
          </a:p>
          <a:p>
            <a:pPr algn="l">
              <a:lnSpc>
                <a:spcPts val="3251"/>
              </a:lnSpc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251"/>
              </a:lnSpc>
            </a:pPr>
            <a:r>
              <a:rPr lang="en-US" sz="2322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User-Friendly: Intuitive interface supporting text and voice queries.</a:t>
            </a:r>
          </a:p>
          <a:p>
            <a:pPr algn="l">
              <a:lnSpc>
                <a:spcPts val="3251"/>
              </a:lnSpc>
              <a:spcBef>
                <a:spcPct val="0"/>
              </a:spcBef>
            </a:pPr>
            <a:endParaRPr lang="en-US" sz="2322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881103" y="6734073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1103" y="7275195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112260" y="86448"/>
            <a:ext cx="0" cy="6172367"/>
          </a:xfrm>
          <a:prstGeom prst="line">
            <a:avLst/>
          </a:prstGeom>
          <a:ln w="9525" cap="rnd">
            <a:solidFill>
              <a:srgbClr val="EDEC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950335" y="6092128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442673" y="86448"/>
            <a:ext cx="5721913" cy="3411691"/>
          </a:xfrm>
          <a:custGeom>
            <a:avLst/>
            <a:gdLst/>
            <a:ahLst/>
            <a:cxnLst/>
            <a:rect l="l" t="t" r="r" b="b"/>
            <a:pathLst>
              <a:path w="5721913" h="3411691">
                <a:moveTo>
                  <a:pt x="0" y="0"/>
                </a:moveTo>
                <a:lnTo>
                  <a:pt x="5721913" y="0"/>
                </a:lnTo>
                <a:lnTo>
                  <a:pt x="5721913" y="3411691"/>
                </a:lnTo>
                <a:lnTo>
                  <a:pt x="0" y="3411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442673" y="3961913"/>
            <a:ext cx="5721913" cy="3408115"/>
          </a:xfrm>
          <a:custGeom>
            <a:avLst/>
            <a:gdLst/>
            <a:ahLst/>
            <a:cxnLst/>
            <a:rect l="l" t="t" r="r" b="b"/>
            <a:pathLst>
              <a:path w="5721913" h="3408115">
                <a:moveTo>
                  <a:pt x="0" y="0"/>
                </a:moveTo>
                <a:lnTo>
                  <a:pt x="5721913" y="0"/>
                </a:lnTo>
                <a:lnTo>
                  <a:pt x="5721913" y="3408114"/>
                </a:lnTo>
                <a:lnTo>
                  <a:pt x="0" y="3408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054661" y="7560527"/>
            <a:ext cx="5721913" cy="2428237"/>
          </a:xfrm>
          <a:custGeom>
            <a:avLst/>
            <a:gdLst/>
            <a:ahLst/>
            <a:cxnLst/>
            <a:rect l="l" t="t" r="r" b="b"/>
            <a:pathLst>
              <a:path w="5721913" h="2428237">
                <a:moveTo>
                  <a:pt x="0" y="0"/>
                </a:moveTo>
                <a:lnTo>
                  <a:pt x="5721914" y="0"/>
                </a:lnTo>
                <a:lnTo>
                  <a:pt x="5721914" y="2428237"/>
                </a:lnTo>
                <a:lnTo>
                  <a:pt x="0" y="242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0010" y="6606751"/>
            <a:ext cx="5736191" cy="3416619"/>
          </a:xfrm>
          <a:custGeom>
            <a:avLst/>
            <a:gdLst/>
            <a:ahLst/>
            <a:cxnLst/>
            <a:rect l="l" t="t" r="r" b="b"/>
            <a:pathLst>
              <a:path w="5736191" h="3416619">
                <a:moveTo>
                  <a:pt x="0" y="0"/>
                </a:moveTo>
                <a:lnTo>
                  <a:pt x="5736191" y="0"/>
                </a:lnTo>
                <a:lnTo>
                  <a:pt x="5736191" y="3416619"/>
                </a:lnTo>
                <a:lnTo>
                  <a:pt x="0" y="341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621082" y="6606751"/>
            <a:ext cx="3950854" cy="3416619"/>
          </a:xfrm>
          <a:custGeom>
            <a:avLst/>
            <a:gdLst/>
            <a:ahLst/>
            <a:cxnLst/>
            <a:rect l="l" t="t" r="r" b="b"/>
            <a:pathLst>
              <a:path w="3950854" h="3416619">
                <a:moveTo>
                  <a:pt x="0" y="0"/>
                </a:moveTo>
                <a:lnTo>
                  <a:pt x="3950854" y="0"/>
                </a:lnTo>
                <a:lnTo>
                  <a:pt x="3950854" y="3416619"/>
                </a:lnTo>
                <a:lnTo>
                  <a:pt x="0" y="341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60010" y="1488593"/>
            <a:ext cx="11536819" cy="430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0"/>
              </a:lnSpc>
            </a:pPr>
            <a:r>
              <a:rPr lang="en-US" sz="1853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THE EVALUATION OF MICROSOFT PHI2 AND META LLAMA MODELS ACROSS VARIOUS CATEGORIES SHOWS THE FOLLOWING</a:t>
            </a:r>
          </a:p>
          <a:p>
            <a:pPr algn="just">
              <a:lnSpc>
                <a:spcPts val="2410"/>
              </a:lnSpc>
            </a:pPr>
            <a:endParaRPr lang="en-US" sz="1853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410"/>
              </a:lnSpc>
            </a:pPr>
            <a:r>
              <a:rPr lang="en-US" sz="1853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METRICS:</a:t>
            </a:r>
          </a:p>
          <a:p>
            <a:pPr marL="400267" lvl="1" indent="-200134" algn="just">
              <a:lnSpc>
                <a:spcPts val="2410"/>
              </a:lnSpc>
              <a:buFont typeface="Arial"/>
              <a:buChar char="•"/>
            </a:pPr>
            <a:r>
              <a:rPr lang="en-US" sz="1853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MICROSOFT PHI2</a:t>
            </a:r>
          </a:p>
          <a:p>
            <a:pPr algn="just">
              <a:lnSpc>
                <a:spcPts val="2410"/>
              </a:lnSpc>
            </a:pPr>
            <a:r>
              <a:rPr lang="en-US" sz="1853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      </a:t>
            </a:r>
            <a:r>
              <a:rPr lang="en-US" sz="1853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ACCURACY: 96%, RELEVANCE: 92%, CLARITY: 96%</a:t>
            </a:r>
          </a:p>
          <a:p>
            <a:pPr marL="400267" lvl="1" indent="-200134" algn="just">
              <a:lnSpc>
                <a:spcPts val="2410"/>
              </a:lnSpc>
              <a:buFont typeface="Arial"/>
              <a:buChar char="•"/>
            </a:pPr>
            <a:r>
              <a:rPr lang="en-US" sz="1853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META LLAMA</a:t>
            </a:r>
          </a:p>
          <a:p>
            <a:pPr algn="just">
              <a:lnSpc>
                <a:spcPts val="2410"/>
              </a:lnSpc>
            </a:pPr>
            <a:r>
              <a:rPr lang="en-US" sz="1853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       </a:t>
            </a:r>
            <a:r>
              <a:rPr lang="en-US" sz="1853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ACCURACY: 86%, RELEVANCE: 80%, CLARITY: 80%</a:t>
            </a:r>
          </a:p>
          <a:p>
            <a:pPr algn="just">
              <a:lnSpc>
                <a:spcPts val="2410"/>
              </a:lnSpc>
            </a:pPr>
            <a:endParaRPr lang="en-US" sz="1853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410"/>
              </a:lnSpc>
            </a:pPr>
            <a:r>
              <a:rPr lang="en-US" sz="1853" b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INSIGHTS</a:t>
            </a:r>
          </a:p>
          <a:p>
            <a:pPr marL="400267" lvl="1" indent="-200134" algn="just">
              <a:lnSpc>
                <a:spcPts val="2410"/>
              </a:lnSpc>
              <a:buFont typeface="Arial"/>
              <a:buChar char="•"/>
            </a:pPr>
            <a:r>
              <a:rPr lang="en-US" sz="1853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MICROSOFT PHI2 EXCELS IN PROVIDING DETAILED AND ACCURATE RESPONSES, ESPECIALLY FOR COMPLEX QUERIES.</a:t>
            </a:r>
          </a:p>
          <a:p>
            <a:pPr marL="400267" lvl="1" indent="-200134" algn="just">
              <a:lnSpc>
                <a:spcPts val="2410"/>
              </a:lnSpc>
              <a:buFont typeface="Arial"/>
              <a:buChar char="•"/>
            </a:pPr>
            <a:r>
              <a:rPr lang="en-US" sz="1853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META LLAMA PERFORMS WELL IN BASIC QUERIES BUT STRUGGLES WITH TECHNICAL DEPTH AND COMPLETENESS.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465" y="-9525"/>
            <a:ext cx="8951471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RESULTS ANALYSIS AND INTERPRETATION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14" name="AutoShape 14"/>
          <p:cNvSpPr/>
          <p:nvPr/>
        </p:nvSpPr>
        <p:spPr>
          <a:xfrm>
            <a:off x="2091841" y="6254053"/>
            <a:ext cx="10020420" cy="0"/>
          </a:xfrm>
          <a:prstGeom prst="line">
            <a:avLst/>
          </a:prstGeom>
          <a:ln w="9525" cap="rnd">
            <a:solidFill>
              <a:srgbClr val="EDEC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063462" y="6089883"/>
            <a:ext cx="323850" cy="323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50335" y="0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9826" y="623887"/>
            <a:ext cx="1111971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</a:pPr>
            <a:r>
              <a:rPr lang="en-US" sz="51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-9453801">
            <a:off x="1025101" y="-212550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550003">
            <a:off x="-669646" y="807340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87875" y="0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9733" y="3052239"/>
            <a:ext cx="15868534" cy="350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DARIA 3.0 has shown strong effectiveness in resolving domain-specific queries, but challenges persist in scaling the system and managing more complex queries. Key lessons learned include the importance of fine-tuning and data preprocessing, which significantly enhanced model performance. Notably, Phi2 outperformed LLaMA, though the latter requires further refinement. Future efforts will focus on re-fine-tuning LLaMA with a curated and diverse dataset, improving post-processing through consistency checks and grammar refinement, exploring multi-modal input capabilities, and optimizing prompting techniques.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5661200" y="-1683126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012031" y="421655"/>
            <a:ext cx="8096810" cy="1990192"/>
            <a:chOff x="0" y="0"/>
            <a:chExt cx="10795747" cy="265358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795747" cy="147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4"/>
                </a:lnSpc>
              </a:pPr>
              <a:r>
                <a:rPr lang="en-US" sz="3628" dirty="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ACKNOWLEDGMENT</a:t>
              </a:r>
            </a:p>
            <a:p>
              <a:pPr marL="0" lvl="0" indent="0" algn="ctr">
                <a:lnSpc>
                  <a:spcPts val="4354"/>
                </a:lnSpc>
                <a:spcBef>
                  <a:spcPct val="0"/>
                </a:spcBef>
              </a:pPr>
              <a:endParaRPr lang="en-US" sz="3628" dirty="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09676"/>
              <a:ext cx="10795747" cy="993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10"/>
                </a:lnSpc>
              </a:pPr>
              <a:endParaRPr/>
            </a:p>
            <a:p>
              <a:pPr marL="0" lvl="0" indent="0" algn="just">
                <a:lnSpc>
                  <a:spcPts val="329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9453801">
            <a:off x="17046017" y="-83637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550003">
            <a:off x="-939716" y="8651255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278350" y="9525"/>
            <a:ext cx="1297901" cy="17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9"/>
              </a:lnSpc>
              <a:spcBef>
                <a:spcPct val="0"/>
              </a:spcBef>
            </a:pPr>
            <a:r>
              <a:rPr lang="en-US" sz="114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DARIA 3.0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0840" y="1646750"/>
            <a:ext cx="6739192" cy="791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We deeply thank our professor for her guidance and support throughout this project. Her expertise and valuable advice made a significant difference.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endParaRPr lang="en-US" sz="1957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Dr. </a:t>
            </a:r>
            <a:r>
              <a:rPr lang="en-US" sz="1957" b="1" dirty="0" err="1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Lindi</a:t>
            </a:r>
            <a:r>
              <a:rPr lang="en-US" sz="1957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Liao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We deeply thank our professor for her guidance and support throughout this project. Her expertise and valuable advice made a significant difference.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endParaRPr lang="en-US" sz="1957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FHWA (Federal Highway Administration)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For maintaining the </a:t>
            </a:r>
            <a:r>
              <a:rPr lang="en-US" sz="1957" dirty="0" err="1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InfoTunnel</a:t>
            </a:r>
            <a:r>
              <a:rPr lang="en-US" sz="1957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 database, which served as the foundation for our domain-specific knowledge base.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endParaRPr lang="en-US" sz="1957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GTA Support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Special thanks to the Graduate Teaching Assistants for their assistance with technical issues and project guidance.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endParaRPr lang="en-US" sz="1957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b="1" dirty="0">
                <a:solidFill>
                  <a:srgbClr val="EDECE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Family and Friends: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r>
              <a:rPr lang="en-US" sz="1957" dirty="0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rPr>
              <a:t>We thank our loved ones for their continued support and encouragement during this journey.</a:t>
            </a:r>
          </a:p>
          <a:p>
            <a:pPr algn="just">
              <a:lnSpc>
                <a:spcPts val="2740"/>
              </a:lnSpc>
              <a:spcBef>
                <a:spcPct val="0"/>
              </a:spcBef>
            </a:pPr>
            <a:endParaRPr lang="en-US" sz="1957" dirty="0">
              <a:solidFill>
                <a:srgbClr val="EDECED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1220</Words>
  <Application>Microsoft Macintosh PowerPoint</Application>
  <PresentationFormat>Custom</PresentationFormat>
  <Paragraphs>146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Codec Pro Bold</vt:lpstr>
      <vt:lpstr>Arial</vt:lpstr>
      <vt:lpstr>Canva Sans</vt:lpstr>
      <vt:lpstr>Cy Grotesk Grand</vt:lpstr>
      <vt:lpstr>Calibri</vt:lpstr>
      <vt:lpstr>Codec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InfoTunnel</dc:title>
  <cp:lastModifiedBy>Saivarun Tanjore Raghavendra</cp:lastModifiedBy>
  <cp:revision>4</cp:revision>
  <dcterms:created xsi:type="dcterms:W3CDTF">2006-08-16T00:00:00Z</dcterms:created>
  <dcterms:modified xsi:type="dcterms:W3CDTF">2024-12-05T04:04:48Z</dcterms:modified>
  <dc:identifier>DAGXWs03NH8</dc:identifier>
</cp:coreProperties>
</file>